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Lst>
  <p:sldSz cy="5143500" cx="9144000"/>
  <p:notesSz cx="6858000" cy="9144000"/>
  <p:embeddedFontLst>
    <p:embeddedFont>
      <p:font typeface="Lobster"/>
      <p:regular r:id="rId11"/>
    </p:embeddedFont>
    <p:embeddedFont>
      <p:font typeface="EB Garamond SemiBold"/>
      <p:regular r:id="rId12"/>
      <p:bold r:id="rId13"/>
      <p:italic r:id="rId14"/>
      <p:boldItalic r:id="rId15"/>
    </p:embeddedFont>
    <p:embeddedFont>
      <p:font typeface="EB Garamond"/>
      <p:regular r:id="rId16"/>
      <p:bold r:id="rId17"/>
      <p:italic r:id="rId18"/>
      <p:boldItalic r:id="rId19"/>
    </p:embeddedFont>
    <p:embeddedFont>
      <p:font typeface="EB Garamond ExtraBold"/>
      <p:bold r:id="rId20"/>
      <p:boldItalic r:id="rId21"/>
    </p:embeddedFont>
    <p:embeddedFont>
      <p:font typeface="Oswald SemiBold"/>
      <p:regular r:id="rId22"/>
      <p:bold r:id="rId2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EBGaramondExtraBold-bold.fntdata"/><Relationship Id="rId11" Type="http://schemas.openxmlformats.org/officeDocument/2006/relationships/font" Target="fonts/Lobster-regular.fntdata"/><Relationship Id="rId22" Type="http://schemas.openxmlformats.org/officeDocument/2006/relationships/font" Target="fonts/OswaldSemiBold-regular.fntdata"/><Relationship Id="rId10" Type="http://schemas.openxmlformats.org/officeDocument/2006/relationships/slide" Target="slides/slide5.xml"/><Relationship Id="rId21" Type="http://schemas.openxmlformats.org/officeDocument/2006/relationships/font" Target="fonts/EBGaramondExtraBold-boldItalic.fntdata"/><Relationship Id="rId13" Type="http://schemas.openxmlformats.org/officeDocument/2006/relationships/font" Target="fonts/EBGaramondSemiBold-bold.fntdata"/><Relationship Id="rId12" Type="http://schemas.openxmlformats.org/officeDocument/2006/relationships/font" Target="fonts/EBGaramondSemiBold-regular.fntdata"/><Relationship Id="rId23" Type="http://schemas.openxmlformats.org/officeDocument/2006/relationships/font" Target="fonts/OswaldSemiBold-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font" Target="fonts/EBGaramondSemiBold-boldItalic.fntdata"/><Relationship Id="rId14" Type="http://schemas.openxmlformats.org/officeDocument/2006/relationships/font" Target="fonts/EBGaramondSemiBold-italic.fntdata"/><Relationship Id="rId17" Type="http://schemas.openxmlformats.org/officeDocument/2006/relationships/font" Target="fonts/EBGaramond-bold.fntdata"/><Relationship Id="rId16" Type="http://schemas.openxmlformats.org/officeDocument/2006/relationships/font" Target="fonts/EBGaramond-regular.fntdata"/><Relationship Id="rId5" Type="http://schemas.openxmlformats.org/officeDocument/2006/relationships/notesMaster" Target="notesMasters/notesMaster1.xml"/><Relationship Id="rId19" Type="http://schemas.openxmlformats.org/officeDocument/2006/relationships/font" Target="fonts/EBGaramond-boldItalic.fntdata"/><Relationship Id="rId6" Type="http://schemas.openxmlformats.org/officeDocument/2006/relationships/slide" Target="slides/slide1.xml"/><Relationship Id="rId18" Type="http://schemas.openxmlformats.org/officeDocument/2006/relationships/font" Target="fonts/EBGaramond-italic.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g1262668c80f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1262668c80f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g1262668c80f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1262668c80f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1262668c80f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1262668c80f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1262668c80f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1262668c80f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png"/><Relationship Id="rId4" Type="http://schemas.openxmlformats.org/officeDocument/2006/relationships/image" Target="../media/image2.g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pn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pic>
        <p:nvPicPr>
          <p:cNvPr id="54" name="Google Shape;54;p13"/>
          <p:cNvPicPr preferRelativeResize="0"/>
          <p:nvPr/>
        </p:nvPicPr>
        <p:blipFill rotWithShape="1">
          <a:blip r:embed="rId3">
            <a:alphaModFix/>
          </a:blip>
          <a:srcRect b="0" l="0" r="0" t="15732"/>
          <a:stretch/>
        </p:blipFill>
        <p:spPr>
          <a:xfrm>
            <a:off x="0" y="0"/>
            <a:ext cx="9144000" cy="5143499"/>
          </a:xfrm>
          <a:prstGeom prst="rect">
            <a:avLst/>
          </a:prstGeom>
          <a:noFill/>
          <a:ln>
            <a:noFill/>
          </a:ln>
        </p:spPr>
      </p:pic>
      <p:sp>
        <p:nvSpPr>
          <p:cNvPr id="55" name="Google Shape;55;p13"/>
          <p:cNvSpPr txBox="1"/>
          <p:nvPr>
            <p:ph type="ctrTitle"/>
          </p:nvPr>
        </p:nvSpPr>
        <p:spPr>
          <a:xfrm>
            <a:off x="837800" y="2082775"/>
            <a:ext cx="3666900" cy="17640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
                <a:latin typeface="EB Garamond ExtraBold"/>
                <a:ea typeface="EB Garamond ExtraBold"/>
                <a:cs typeface="EB Garamond ExtraBold"/>
                <a:sym typeface="EB Garamond ExtraBold"/>
              </a:rPr>
              <a:t>TEAM X’s</a:t>
            </a:r>
            <a:r>
              <a:rPr lang="en"/>
              <a:t> </a:t>
            </a:r>
            <a:endParaRPr/>
          </a:p>
          <a:p>
            <a:pPr indent="0" lvl="0" marL="0" rtl="0" algn="ctr">
              <a:spcBef>
                <a:spcPts val="0"/>
              </a:spcBef>
              <a:spcAft>
                <a:spcPts val="0"/>
              </a:spcAft>
              <a:buNone/>
            </a:pPr>
            <a:r>
              <a:rPr lang="en" sz="6644">
                <a:solidFill>
                  <a:schemeClr val="lt1"/>
                </a:solidFill>
                <a:latin typeface="Lobster"/>
                <a:ea typeface="Lobster"/>
                <a:cs typeface="Lobster"/>
                <a:sym typeface="Lobster"/>
              </a:rPr>
              <a:t>SOLITAIRE</a:t>
            </a:r>
            <a:endParaRPr sz="6644">
              <a:solidFill>
                <a:schemeClr val="lt1"/>
              </a:solidFill>
              <a:latin typeface="Lobster"/>
              <a:ea typeface="Lobster"/>
              <a:cs typeface="Lobster"/>
              <a:sym typeface="Lobster"/>
            </a:endParaRPr>
          </a:p>
        </p:txBody>
      </p:sp>
      <p:sp>
        <p:nvSpPr>
          <p:cNvPr id="56" name="Google Shape;56;p13"/>
          <p:cNvSpPr txBox="1"/>
          <p:nvPr>
            <p:ph idx="1" type="subTitle"/>
          </p:nvPr>
        </p:nvSpPr>
        <p:spPr>
          <a:xfrm>
            <a:off x="261050" y="3846775"/>
            <a:ext cx="4820400" cy="792600"/>
          </a:xfrm>
          <a:prstGeom prst="rect">
            <a:avLst/>
          </a:prstGeom>
        </p:spPr>
        <p:txBody>
          <a:bodyPr anchorCtr="0" anchor="t" bIns="91425" lIns="91425" spcFirstLastPara="1" rIns="91425" wrap="square" tIns="91425">
            <a:normAutofit fontScale="92500"/>
          </a:bodyPr>
          <a:lstStyle/>
          <a:p>
            <a:pPr indent="0" lvl="0" marL="0" rtl="0" algn="ctr">
              <a:spcBef>
                <a:spcPts val="0"/>
              </a:spcBef>
              <a:spcAft>
                <a:spcPts val="0"/>
              </a:spcAft>
              <a:buNone/>
            </a:pPr>
            <a:r>
              <a:rPr lang="en">
                <a:solidFill>
                  <a:schemeClr val="dk1"/>
                </a:solidFill>
                <a:latin typeface="Oswald SemiBold"/>
                <a:ea typeface="Oswald SemiBold"/>
                <a:cs typeface="Oswald SemiBold"/>
                <a:sym typeface="Oswald SemiBold"/>
              </a:rPr>
              <a:t>Ana Rosa, Brook, Kelly &amp; Zamzam</a:t>
            </a:r>
            <a:endParaRPr>
              <a:solidFill>
                <a:schemeClr val="dk1"/>
              </a:solidFill>
              <a:latin typeface="Oswald SemiBold"/>
              <a:ea typeface="Oswald SemiBold"/>
              <a:cs typeface="Oswald SemiBold"/>
              <a:sym typeface="Oswald SemiBo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 name="Shape 60"/>
        <p:cNvGrpSpPr/>
        <p:nvPr/>
      </p:nvGrpSpPr>
      <p:grpSpPr>
        <a:xfrm>
          <a:off x="0" y="0"/>
          <a:ext cx="0" cy="0"/>
          <a:chOff x="0" y="0"/>
          <a:chExt cx="0" cy="0"/>
        </a:xfrm>
      </p:grpSpPr>
      <p:pic>
        <p:nvPicPr>
          <p:cNvPr id="61" name="Google Shape;61;p14"/>
          <p:cNvPicPr preferRelativeResize="0"/>
          <p:nvPr/>
        </p:nvPicPr>
        <p:blipFill rotWithShape="1">
          <a:blip r:embed="rId3">
            <a:alphaModFix/>
          </a:blip>
          <a:srcRect b="0" l="0" r="0" t="15732"/>
          <a:stretch/>
        </p:blipFill>
        <p:spPr>
          <a:xfrm>
            <a:off x="0" y="0"/>
            <a:ext cx="9144000" cy="5143499"/>
          </a:xfrm>
          <a:prstGeom prst="rect">
            <a:avLst/>
          </a:prstGeom>
          <a:noFill/>
          <a:ln>
            <a:noFill/>
          </a:ln>
        </p:spPr>
      </p:pic>
      <p:pic>
        <p:nvPicPr>
          <p:cNvPr id="62" name="Google Shape;62;p14"/>
          <p:cNvPicPr preferRelativeResize="0"/>
          <p:nvPr/>
        </p:nvPicPr>
        <p:blipFill rotWithShape="1">
          <a:blip r:embed="rId4">
            <a:alphaModFix/>
          </a:blip>
          <a:srcRect b="56942" l="0" r="0" t="5632"/>
          <a:stretch/>
        </p:blipFill>
        <p:spPr>
          <a:xfrm>
            <a:off x="4750725" y="1135950"/>
            <a:ext cx="4170975" cy="2871600"/>
          </a:xfrm>
          <a:prstGeom prst="rect">
            <a:avLst/>
          </a:prstGeom>
          <a:noFill/>
          <a:ln>
            <a:noFill/>
          </a:ln>
        </p:spPr>
      </p:pic>
      <p:sp>
        <p:nvSpPr>
          <p:cNvPr id="63" name="Google Shape;63;p14"/>
          <p:cNvSpPr txBox="1"/>
          <p:nvPr>
            <p:ph type="title"/>
          </p:nvPr>
        </p:nvSpPr>
        <p:spPr>
          <a:xfrm>
            <a:off x="179100" y="535250"/>
            <a:ext cx="4392900" cy="656700"/>
          </a:xfrm>
          <a:prstGeom prst="rect">
            <a:avLst/>
          </a:prstGeom>
          <a:solidFill>
            <a:srgbClr val="073763"/>
          </a:solidFill>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3720">
                <a:solidFill>
                  <a:schemeClr val="lt1"/>
                </a:solidFill>
                <a:latin typeface="Lobster"/>
                <a:ea typeface="Lobster"/>
                <a:cs typeface="Lobster"/>
                <a:sym typeface="Lobster"/>
              </a:rPr>
              <a:t>INTRODUCTION</a:t>
            </a:r>
            <a:endParaRPr sz="3720">
              <a:solidFill>
                <a:schemeClr val="lt1"/>
              </a:solidFill>
              <a:latin typeface="Lobster"/>
              <a:ea typeface="Lobster"/>
              <a:cs typeface="Lobster"/>
              <a:sym typeface="Lobster"/>
            </a:endParaRPr>
          </a:p>
        </p:txBody>
      </p:sp>
      <p:sp>
        <p:nvSpPr>
          <p:cNvPr id="64" name="Google Shape;64;p14"/>
          <p:cNvSpPr txBox="1"/>
          <p:nvPr>
            <p:ph idx="1" type="body"/>
          </p:nvPr>
        </p:nvSpPr>
        <p:spPr>
          <a:xfrm>
            <a:off x="179100" y="1191825"/>
            <a:ext cx="4392900" cy="3416400"/>
          </a:xfrm>
          <a:prstGeom prst="rect">
            <a:avLst/>
          </a:prstGeom>
          <a:solidFill>
            <a:srgbClr val="073763"/>
          </a:solidFill>
        </p:spPr>
        <p:txBody>
          <a:bodyPr anchorCtr="0" anchor="t" bIns="91425" lIns="91425" spcFirstLastPara="1" rIns="91425" wrap="square" tIns="91425">
            <a:normAutofit fontScale="92500" lnSpcReduction="20000"/>
          </a:bodyPr>
          <a:lstStyle/>
          <a:p>
            <a:pPr indent="-334327" lvl="0" marL="457200" rtl="0" algn="l">
              <a:spcBef>
                <a:spcPts val="0"/>
              </a:spcBef>
              <a:spcAft>
                <a:spcPts val="0"/>
              </a:spcAft>
              <a:buClr>
                <a:srgbClr val="FFFFFF"/>
              </a:buClr>
              <a:buSzPct val="100000"/>
              <a:buFont typeface="EB Garamond SemiBold"/>
              <a:buChar char="-"/>
            </a:pPr>
            <a:r>
              <a:rPr lang="en">
                <a:solidFill>
                  <a:srgbClr val="FFFFFF"/>
                </a:solidFill>
                <a:latin typeface="EB Garamond SemiBold"/>
                <a:ea typeface="EB Garamond SemiBold"/>
                <a:cs typeface="EB Garamond SemiBold"/>
                <a:sym typeface="EB Garamond SemiBold"/>
              </a:rPr>
              <a:t>As we all know, Solitaire is a card game that is only played with the objective of using up all ones cards to form particular arrangements and sequences.</a:t>
            </a:r>
            <a:endParaRPr>
              <a:solidFill>
                <a:srgbClr val="FFFFFF"/>
              </a:solidFill>
              <a:latin typeface="EB Garamond SemiBold"/>
              <a:ea typeface="EB Garamond SemiBold"/>
              <a:cs typeface="EB Garamond SemiBold"/>
              <a:sym typeface="EB Garamond SemiBold"/>
            </a:endParaRPr>
          </a:p>
          <a:p>
            <a:pPr indent="0" lvl="0" marL="0" rtl="0" algn="l">
              <a:spcBef>
                <a:spcPts val="1200"/>
              </a:spcBef>
              <a:spcAft>
                <a:spcPts val="0"/>
              </a:spcAft>
              <a:buNone/>
            </a:pPr>
            <a:r>
              <a:rPr lang="en">
                <a:solidFill>
                  <a:srgbClr val="FFFFFF"/>
                </a:solidFill>
                <a:latin typeface="EB Garamond SemiBold"/>
                <a:ea typeface="EB Garamond SemiBold"/>
                <a:cs typeface="EB Garamond SemiBold"/>
                <a:sym typeface="EB Garamond SemiBold"/>
              </a:rPr>
              <a:t>BASIC OBJECTIVES:</a:t>
            </a:r>
            <a:endParaRPr>
              <a:solidFill>
                <a:srgbClr val="FFFFFF"/>
              </a:solidFill>
              <a:latin typeface="EB Garamond SemiBold"/>
              <a:ea typeface="EB Garamond SemiBold"/>
              <a:cs typeface="EB Garamond SemiBold"/>
              <a:sym typeface="EB Garamond SemiBold"/>
            </a:endParaRPr>
          </a:p>
          <a:p>
            <a:pPr indent="-334327" lvl="0" marL="457200" rtl="0" algn="l">
              <a:spcBef>
                <a:spcPts val="1200"/>
              </a:spcBef>
              <a:spcAft>
                <a:spcPts val="0"/>
              </a:spcAft>
              <a:buClr>
                <a:srgbClr val="FFFFFF"/>
              </a:buClr>
              <a:buSzPct val="100000"/>
              <a:buFont typeface="EB Garamond SemiBold"/>
              <a:buChar char="-"/>
            </a:pPr>
            <a:r>
              <a:rPr lang="en">
                <a:solidFill>
                  <a:srgbClr val="FFFFFF"/>
                </a:solidFill>
                <a:latin typeface="EB Garamond SemiBold"/>
                <a:ea typeface="EB Garamond SemiBold"/>
                <a:cs typeface="EB Garamond SemiBold"/>
                <a:sym typeface="EB Garamond SemiBold"/>
              </a:rPr>
              <a:t>“The first objective is to release and play into position certain cards to build up each foundation, in sequence and in suit, from the ace through the king. The ultimate objective is to build the whole pack onto the foundations, and if that can be done, the Solitaire game is won.” - Bicycle Cards</a:t>
            </a:r>
            <a:endParaRPr>
              <a:solidFill>
                <a:srgbClr val="FFFFFF"/>
              </a:solidFill>
              <a:latin typeface="EB Garamond SemiBold"/>
              <a:ea typeface="EB Garamond SemiBold"/>
              <a:cs typeface="EB Garamond SemiBold"/>
              <a:sym typeface="EB Garamond SemiBo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 name="Shape 68"/>
        <p:cNvGrpSpPr/>
        <p:nvPr/>
      </p:nvGrpSpPr>
      <p:grpSpPr>
        <a:xfrm>
          <a:off x="0" y="0"/>
          <a:ext cx="0" cy="0"/>
          <a:chOff x="0" y="0"/>
          <a:chExt cx="0" cy="0"/>
        </a:xfrm>
      </p:grpSpPr>
      <p:pic>
        <p:nvPicPr>
          <p:cNvPr id="69" name="Google Shape;69;p15"/>
          <p:cNvPicPr preferRelativeResize="0"/>
          <p:nvPr/>
        </p:nvPicPr>
        <p:blipFill rotWithShape="1">
          <a:blip r:embed="rId3">
            <a:alphaModFix/>
          </a:blip>
          <a:srcRect b="0" l="0" r="0" t="15732"/>
          <a:stretch/>
        </p:blipFill>
        <p:spPr>
          <a:xfrm>
            <a:off x="0" y="0"/>
            <a:ext cx="9144000" cy="5143499"/>
          </a:xfrm>
          <a:prstGeom prst="rect">
            <a:avLst/>
          </a:prstGeom>
          <a:noFill/>
          <a:ln>
            <a:noFill/>
          </a:ln>
        </p:spPr>
      </p:pic>
      <p:sp>
        <p:nvSpPr>
          <p:cNvPr id="70" name="Google Shape;70;p15"/>
          <p:cNvSpPr txBox="1"/>
          <p:nvPr>
            <p:ph type="title"/>
          </p:nvPr>
        </p:nvSpPr>
        <p:spPr>
          <a:xfrm>
            <a:off x="203925" y="710675"/>
            <a:ext cx="3517200" cy="572700"/>
          </a:xfrm>
          <a:prstGeom prst="rect">
            <a:avLst/>
          </a:prstGeom>
          <a:solidFill>
            <a:srgbClr val="38761D"/>
          </a:solidFill>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3020">
                <a:solidFill>
                  <a:schemeClr val="lt1"/>
                </a:solidFill>
                <a:latin typeface="Lobster"/>
                <a:ea typeface="Lobster"/>
                <a:cs typeface="Lobster"/>
                <a:sym typeface="Lobster"/>
              </a:rPr>
              <a:t>WORK COMPLETED</a:t>
            </a:r>
            <a:endParaRPr sz="3020">
              <a:solidFill>
                <a:schemeClr val="lt1"/>
              </a:solidFill>
              <a:latin typeface="Lobster"/>
              <a:ea typeface="Lobster"/>
              <a:cs typeface="Lobster"/>
              <a:sym typeface="Lobster"/>
            </a:endParaRPr>
          </a:p>
        </p:txBody>
      </p:sp>
      <p:sp>
        <p:nvSpPr>
          <p:cNvPr id="71" name="Google Shape;71;p15"/>
          <p:cNvSpPr txBox="1"/>
          <p:nvPr>
            <p:ph idx="1" type="body"/>
          </p:nvPr>
        </p:nvSpPr>
        <p:spPr>
          <a:xfrm>
            <a:off x="203925" y="1283375"/>
            <a:ext cx="5378400" cy="3247800"/>
          </a:xfrm>
          <a:prstGeom prst="rect">
            <a:avLst/>
          </a:prstGeom>
          <a:solidFill>
            <a:srgbClr val="38761D"/>
          </a:solidFill>
        </p:spPr>
        <p:txBody>
          <a:bodyPr anchorCtr="0" anchor="t" bIns="91425" lIns="91425" spcFirstLastPara="1" rIns="91425" wrap="square" tIns="91425">
            <a:noAutofit/>
          </a:bodyPr>
          <a:lstStyle/>
          <a:p>
            <a:pPr indent="0" lvl="0" marL="0" rtl="0" algn="l">
              <a:lnSpc>
                <a:spcPct val="95000"/>
              </a:lnSpc>
              <a:spcBef>
                <a:spcPts val="0"/>
              </a:spcBef>
              <a:spcAft>
                <a:spcPts val="0"/>
              </a:spcAft>
              <a:buSzPts val="852"/>
              <a:buNone/>
            </a:pPr>
            <a:r>
              <a:rPr b="1" lang="en" sz="1385">
                <a:solidFill>
                  <a:schemeClr val="lt1"/>
                </a:solidFill>
              </a:rPr>
              <a:t>Card Superclass</a:t>
            </a:r>
            <a:endParaRPr b="1" sz="1385">
              <a:solidFill>
                <a:schemeClr val="lt1"/>
              </a:solidFill>
            </a:endParaRPr>
          </a:p>
          <a:p>
            <a:pPr indent="0" lvl="0" marL="0" rtl="0" algn="l">
              <a:lnSpc>
                <a:spcPct val="95000"/>
              </a:lnSpc>
              <a:spcBef>
                <a:spcPts val="0"/>
              </a:spcBef>
              <a:spcAft>
                <a:spcPts val="0"/>
              </a:spcAft>
              <a:buSzPts val="852"/>
              <a:buNone/>
            </a:pPr>
            <a:r>
              <a:rPr lang="en" sz="1385">
                <a:solidFill>
                  <a:schemeClr val="lt1"/>
                </a:solidFill>
              </a:rPr>
              <a:t>- Class that holds the characteristics of a playing card (Suit, Rank and Image)</a:t>
            </a:r>
            <a:endParaRPr sz="1385">
              <a:solidFill>
                <a:schemeClr val="lt1"/>
              </a:solidFill>
            </a:endParaRPr>
          </a:p>
          <a:p>
            <a:pPr indent="0" lvl="0" marL="0" rtl="0" algn="l">
              <a:lnSpc>
                <a:spcPct val="95000"/>
              </a:lnSpc>
              <a:spcBef>
                <a:spcPts val="0"/>
              </a:spcBef>
              <a:spcAft>
                <a:spcPts val="0"/>
              </a:spcAft>
              <a:buSzPts val="852"/>
              <a:buNone/>
            </a:pPr>
            <a:r>
              <a:t/>
            </a:r>
            <a:endParaRPr sz="1385">
              <a:solidFill>
                <a:schemeClr val="lt1"/>
              </a:solidFill>
            </a:endParaRPr>
          </a:p>
          <a:p>
            <a:pPr indent="0" lvl="0" marL="0" rtl="0" algn="l">
              <a:lnSpc>
                <a:spcPct val="95000"/>
              </a:lnSpc>
              <a:spcBef>
                <a:spcPts val="0"/>
              </a:spcBef>
              <a:spcAft>
                <a:spcPts val="0"/>
              </a:spcAft>
              <a:buClr>
                <a:schemeClr val="dk1"/>
              </a:buClr>
              <a:buSzPts val="852"/>
              <a:buFont typeface="Arial"/>
              <a:buNone/>
            </a:pPr>
            <a:r>
              <a:rPr lang="en" sz="1385">
                <a:solidFill>
                  <a:schemeClr val="lt1"/>
                </a:solidFill>
              </a:rPr>
              <a:t> </a:t>
            </a:r>
            <a:r>
              <a:rPr b="1" lang="en" sz="1385">
                <a:solidFill>
                  <a:schemeClr val="lt1"/>
                </a:solidFill>
              </a:rPr>
              <a:t>Cardpile Class</a:t>
            </a:r>
            <a:endParaRPr sz="1385">
              <a:solidFill>
                <a:schemeClr val="lt1"/>
              </a:solidFill>
            </a:endParaRPr>
          </a:p>
          <a:p>
            <a:pPr indent="0" lvl="0" marL="0" rtl="0" algn="l">
              <a:lnSpc>
                <a:spcPct val="95000"/>
              </a:lnSpc>
              <a:spcBef>
                <a:spcPts val="0"/>
              </a:spcBef>
              <a:spcAft>
                <a:spcPts val="0"/>
              </a:spcAft>
              <a:buClr>
                <a:schemeClr val="dk1"/>
              </a:buClr>
              <a:buSzPts val="852"/>
              <a:buFont typeface="Arial"/>
              <a:buNone/>
            </a:pPr>
            <a:r>
              <a:rPr lang="en" sz="1385">
                <a:solidFill>
                  <a:schemeClr val="lt1"/>
                </a:solidFill>
              </a:rPr>
              <a:t>-Virtual representation of the full deck of 64 cards and smaller piles of cards. </a:t>
            </a:r>
            <a:endParaRPr sz="1385">
              <a:solidFill>
                <a:schemeClr val="lt1"/>
              </a:solidFill>
            </a:endParaRPr>
          </a:p>
          <a:p>
            <a:pPr indent="0" lvl="0" marL="0" rtl="0" algn="l">
              <a:lnSpc>
                <a:spcPct val="95000"/>
              </a:lnSpc>
              <a:spcBef>
                <a:spcPts val="0"/>
              </a:spcBef>
              <a:spcAft>
                <a:spcPts val="0"/>
              </a:spcAft>
              <a:buClr>
                <a:schemeClr val="dk1"/>
              </a:buClr>
              <a:buSzPts val="852"/>
              <a:buFont typeface="Arial"/>
              <a:buNone/>
            </a:pPr>
            <a:r>
              <a:t/>
            </a:r>
            <a:endParaRPr sz="1385">
              <a:solidFill>
                <a:schemeClr val="lt1"/>
              </a:solidFill>
            </a:endParaRPr>
          </a:p>
          <a:p>
            <a:pPr indent="0" lvl="0" marL="0" rtl="0" algn="l">
              <a:lnSpc>
                <a:spcPct val="95000"/>
              </a:lnSpc>
              <a:spcBef>
                <a:spcPts val="0"/>
              </a:spcBef>
              <a:spcAft>
                <a:spcPts val="0"/>
              </a:spcAft>
              <a:buClr>
                <a:schemeClr val="dk1"/>
              </a:buClr>
              <a:buSzPts val="852"/>
              <a:buFont typeface="Arial"/>
              <a:buNone/>
            </a:pPr>
            <a:r>
              <a:rPr b="1" lang="en" sz="1385">
                <a:solidFill>
                  <a:schemeClr val="lt1"/>
                </a:solidFill>
              </a:rPr>
              <a:t>Discard Pile Class </a:t>
            </a:r>
            <a:r>
              <a:rPr lang="en" sz="1385">
                <a:solidFill>
                  <a:schemeClr val="lt1"/>
                </a:solidFill>
              </a:rPr>
              <a:t>[2] </a:t>
            </a:r>
            <a:endParaRPr sz="1385">
              <a:solidFill>
                <a:schemeClr val="lt1"/>
              </a:solidFill>
            </a:endParaRPr>
          </a:p>
          <a:p>
            <a:pPr indent="0" lvl="0" marL="0" rtl="0" algn="l">
              <a:lnSpc>
                <a:spcPct val="95000"/>
              </a:lnSpc>
              <a:spcBef>
                <a:spcPts val="0"/>
              </a:spcBef>
              <a:spcAft>
                <a:spcPts val="0"/>
              </a:spcAft>
              <a:buClr>
                <a:schemeClr val="dk1"/>
              </a:buClr>
              <a:buSzPts val="852"/>
              <a:buFont typeface="Arial"/>
              <a:buNone/>
            </a:pPr>
            <a:r>
              <a:rPr lang="en" sz="1385">
                <a:solidFill>
                  <a:schemeClr val="lt1"/>
                </a:solidFill>
              </a:rPr>
              <a:t>-Cards are face up on the discard pile.</a:t>
            </a:r>
            <a:endParaRPr sz="1385">
              <a:solidFill>
                <a:schemeClr val="lt1"/>
              </a:solidFill>
            </a:endParaRPr>
          </a:p>
          <a:p>
            <a:pPr indent="0" lvl="0" marL="0" rtl="0" algn="l">
              <a:lnSpc>
                <a:spcPct val="95000"/>
              </a:lnSpc>
              <a:spcBef>
                <a:spcPts val="0"/>
              </a:spcBef>
              <a:spcAft>
                <a:spcPts val="0"/>
              </a:spcAft>
              <a:buClr>
                <a:schemeClr val="dk1"/>
              </a:buClr>
              <a:buSzPts val="852"/>
              <a:buFont typeface="Arial"/>
              <a:buNone/>
            </a:pPr>
            <a:r>
              <a:rPr lang="en" sz="1385">
                <a:solidFill>
                  <a:schemeClr val="lt1"/>
                </a:solidFill>
              </a:rPr>
              <a:t>[Preview with face-up cards.]</a:t>
            </a:r>
            <a:endParaRPr sz="1385">
              <a:solidFill>
                <a:schemeClr val="lt1"/>
              </a:solidFill>
            </a:endParaRPr>
          </a:p>
          <a:p>
            <a:pPr indent="0" lvl="0" marL="0" rtl="0" algn="l">
              <a:lnSpc>
                <a:spcPct val="95000"/>
              </a:lnSpc>
              <a:spcBef>
                <a:spcPts val="0"/>
              </a:spcBef>
              <a:spcAft>
                <a:spcPts val="0"/>
              </a:spcAft>
              <a:buClr>
                <a:schemeClr val="dk1"/>
              </a:buClr>
              <a:buSzPts val="852"/>
              <a:buFont typeface="Arial"/>
              <a:buNone/>
            </a:pPr>
            <a:r>
              <a:t/>
            </a:r>
            <a:endParaRPr sz="1307">
              <a:solidFill>
                <a:schemeClr val="lt1"/>
              </a:solidFill>
            </a:endParaRPr>
          </a:p>
          <a:p>
            <a:pPr indent="0" lvl="0" marL="0" rtl="0" algn="l">
              <a:lnSpc>
                <a:spcPct val="95000"/>
              </a:lnSpc>
              <a:spcBef>
                <a:spcPts val="0"/>
              </a:spcBef>
              <a:spcAft>
                <a:spcPts val="0"/>
              </a:spcAft>
              <a:buClr>
                <a:schemeClr val="dk1"/>
              </a:buClr>
              <a:buSzPts val="852"/>
              <a:buFont typeface="Arial"/>
              <a:buNone/>
            </a:pPr>
            <a:r>
              <a:rPr b="1" lang="en" sz="1307">
                <a:solidFill>
                  <a:schemeClr val="lt1"/>
                </a:solidFill>
              </a:rPr>
              <a:t>Deck Pile Class </a:t>
            </a:r>
            <a:r>
              <a:rPr lang="en" sz="1307">
                <a:solidFill>
                  <a:schemeClr val="lt1"/>
                </a:solidFill>
              </a:rPr>
              <a:t>[3] </a:t>
            </a:r>
            <a:endParaRPr sz="1307">
              <a:solidFill>
                <a:schemeClr val="lt1"/>
              </a:solidFill>
            </a:endParaRPr>
          </a:p>
          <a:p>
            <a:pPr indent="0" lvl="0" marL="0" rtl="0" algn="l">
              <a:lnSpc>
                <a:spcPct val="95000"/>
              </a:lnSpc>
              <a:spcBef>
                <a:spcPts val="0"/>
              </a:spcBef>
              <a:spcAft>
                <a:spcPts val="0"/>
              </a:spcAft>
              <a:buClr>
                <a:schemeClr val="dk1"/>
              </a:buClr>
              <a:buSzPts val="852"/>
              <a:buFont typeface="Arial"/>
              <a:buNone/>
            </a:pPr>
            <a:r>
              <a:rPr lang="en" sz="1307">
                <a:solidFill>
                  <a:schemeClr val="lt1"/>
                </a:solidFill>
              </a:rPr>
              <a:t>-Shuffles cards. </a:t>
            </a:r>
            <a:endParaRPr sz="1307">
              <a:solidFill>
                <a:schemeClr val="lt1"/>
              </a:solidFill>
            </a:endParaRPr>
          </a:p>
          <a:p>
            <a:pPr indent="0" lvl="0" marL="0" rtl="0" algn="l">
              <a:lnSpc>
                <a:spcPct val="95000"/>
              </a:lnSpc>
              <a:spcBef>
                <a:spcPts val="0"/>
              </a:spcBef>
              <a:spcAft>
                <a:spcPts val="0"/>
              </a:spcAft>
              <a:buSzPts val="852"/>
              <a:buNone/>
            </a:pPr>
            <a:r>
              <a:rPr lang="en" sz="1307">
                <a:solidFill>
                  <a:schemeClr val="lt1"/>
                </a:solidFill>
              </a:rPr>
              <a:t>-Cards are face down. </a:t>
            </a:r>
            <a:endParaRPr sz="1695">
              <a:solidFill>
                <a:schemeClr val="lt1"/>
              </a:solidFill>
            </a:endParaRPr>
          </a:p>
        </p:txBody>
      </p:sp>
      <p:pic>
        <p:nvPicPr>
          <p:cNvPr id="72" name="Google Shape;72;p15"/>
          <p:cNvPicPr preferRelativeResize="0"/>
          <p:nvPr/>
        </p:nvPicPr>
        <p:blipFill>
          <a:blip r:embed="rId4">
            <a:alphaModFix/>
          </a:blip>
          <a:stretch>
            <a:fillRect/>
          </a:stretch>
        </p:blipFill>
        <p:spPr>
          <a:xfrm>
            <a:off x="4367900" y="2674625"/>
            <a:ext cx="4117850" cy="23566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pic>
        <p:nvPicPr>
          <p:cNvPr id="77" name="Google Shape;77;p16"/>
          <p:cNvPicPr preferRelativeResize="0"/>
          <p:nvPr/>
        </p:nvPicPr>
        <p:blipFill rotWithShape="1">
          <a:blip r:embed="rId3">
            <a:alphaModFix/>
          </a:blip>
          <a:srcRect b="0" l="0" r="0" t="15732"/>
          <a:stretch/>
        </p:blipFill>
        <p:spPr>
          <a:xfrm>
            <a:off x="0" y="0"/>
            <a:ext cx="9144000" cy="5143499"/>
          </a:xfrm>
          <a:prstGeom prst="rect">
            <a:avLst/>
          </a:prstGeom>
          <a:noFill/>
          <a:ln>
            <a:noFill/>
          </a:ln>
        </p:spPr>
      </p:pic>
      <p:sp>
        <p:nvSpPr>
          <p:cNvPr id="78" name="Google Shape;78;p16"/>
          <p:cNvSpPr txBox="1"/>
          <p:nvPr>
            <p:ph type="title"/>
          </p:nvPr>
        </p:nvSpPr>
        <p:spPr>
          <a:xfrm>
            <a:off x="207900" y="103800"/>
            <a:ext cx="4059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3320">
                <a:solidFill>
                  <a:schemeClr val="lt1"/>
                </a:solidFill>
                <a:latin typeface="Lobster"/>
                <a:ea typeface="Lobster"/>
                <a:cs typeface="Lobster"/>
                <a:sym typeface="Lobster"/>
              </a:rPr>
              <a:t>GROUP EVALUATION</a:t>
            </a:r>
            <a:endParaRPr sz="3320">
              <a:solidFill>
                <a:schemeClr val="lt1"/>
              </a:solidFill>
              <a:latin typeface="Lobster"/>
              <a:ea typeface="Lobster"/>
              <a:cs typeface="Lobster"/>
              <a:sym typeface="Lobster"/>
            </a:endParaRPr>
          </a:p>
        </p:txBody>
      </p:sp>
      <p:sp>
        <p:nvSpPr>
          <p:cNvPr id="79" name="Google Shape;79;p16"/>
          <p:cNvSpPr txBox="1"/>
          <p:nvPr>
            <p:ph idx="1" type="body"/>
          </p:nvPr>
        </p:nvSpPr>
        <p:spPr>
          <a:xfrm>
            <a:off x="311700" y="903901"/>
            <a:ext cx="3955200" cy="2083200"/>
          </a:xfrm>
          <a:prstGeom prst="rect">
            <a:avLst/>
          </a:prstGeom>
          <a:solidFill>
            <a:srgbClr val="BF9000"/>
          </a:solidFill>
          <a:ln cap="flat" cmpd="sng" w="28575">
            <a:solidFill>
              <a:srgbClr val="F1C232"/>
            </a:solidFill>
            <a:prstDash val="solid"/>
            <a:round/>
            <a:headEnd len="sm" w="sm" type="none"/>
            <a:tailEnd len="sm" w="sm" type="none"/>
          </a:ln>
        </p:spPr>
        <p:txBody>
          <a:bodyPr anchorCtr="0" anchor="t" bIns="91425" lIns="91425" spcFirstLastPara="1" rIns="91425" wrap="square" tIns="91425">
            <a:normAutofit fontScale="77500"/>
          </a:bodyPr>
          <a:lstStyle/>
          <a:p>
            <a:pPr indent="0" lvl="0" marL="0" rtl="0" algn="l">
              <a:spcBef>
                <a:spcPts val="0"/>
              </a:spcBef>
              <a:spcAft>
                <a:spcPts val="0"/>
              </a:spcAft>
              <a:buNone/>
            </a:pPr>
            <a:r>
              <a:rPr b="1" lang="en">
                <a:solidFill>
                  <a:schemeClr val="lt1"/>
                </a:solidFill>
                <a:latin typeface="EB Garamond"/>
                <a:ea typeface="EB Garamond"/>
                <a:cs typeface="EB Garamond"/>
                <a:sym typeface="EB Garamond"/>
              </a:rPr>
              <a:t>WHAT WENT WELL</a:t>
            </a:r>
            <a:endParaRPr b="1">
              <a:solidFill>
                <a:schemeClr val="lt1"/>
              </a:solidFill>
              <a:latin typeface="EB Garamond"/>
              <a:ea typeface="EB Garamond"/>
              <a:cs typeface="EB Garamond"/>
              <a:sym typeface="EB Garamond"/>
            </a:endParaRPr>
          </a:p>
          <a:p>
            <a:pPr indent="0" lvl="0" marL="0" rtl="0" algn="l">
              <a:spcBef>
                <a:spcPts val="1200"/>
              </a:spcBef>
              <a:spcAft>
                <a:spcPts val="1200"/>
              </a:spcAft>
              <a:buNone/>
            </a:pPr>
            <a:r>
              <a:rPr b="1" lang="en">
                <a:solidFill>
                  <a:schemeClr val="lt1"/>
                </a:solidFill>
                <a:latin typeface="EB Garamond"/>
                <a:ea typeface="EB Garamond"/>
                <a:cs typeface="EB Garamond"/>
                <a:sym typeface="EB Garamond"/>
              </a:rPr>
              <a:t>-Even though there were many challenges, In the beginning things were going okay and it seemed like we had created a good plan on how we were gonna complete the project. It was at the end that were most of the group members became extremely busy and the challenges became bigger.</a:t>
            </a:r>
            <a:endParaRPr b="1">
              <a:solidFill>
                <a:schemeClr val="lt1"/>
              </a:solidFill>
              <a:latin typeface="EB Garamond"/>
              <a:ea typeface="EB Garamond"/>
              <a:cs typeface="EB Garamond"/>
              <a:sym typeface="EB Garamond"/>
            </a:endParaRPr>
          </a:p>
        </p:txBody>
      </p:sp>
      <p:sp>
        <p:nvSpPr>
          <p:cNvPr id="80" name="Google Shape;80;p16"/>
          <p:cNvSpPr txBox="1"/>
          <p:nvPr>
            <p:ph idx="1" type="body"/>
          </p:nvPr>
        </p:nvSpPr>
        <p:spPr>
          <a:xfrm>
            <a:off x="311700" y="3092700"/>
            <a:ext cx="8601300" cy="1601100"/>
          </a:xfrm>
          <a:prstGeom prst="rect">
            <a:avLst/>
          </a:prstGeom>
          <a:solidFill>
            <a:srgbClr val="660000"/>
          </a:solidFill>
          <a:ln cap="flat" cmpd="sng" w="38100">
            <a:solidFill>
              <a:srgbClr val="EA9999"/>
            </a:solidFill>
            <a:prstDash val="solid"/>
            <a:round/>
            <a:headEnd len="sm" w="sm" type="none"/>
            <a:tailEnd len="sm" w="sm" type="none"/>
          </a:ln>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lt1"/>
                </a:solidFill>
                <a:latin typeface="EB Garamond SemiBold"/>
                <a:ea typeface="EB Garamond SemiBold"/>
                <a:cs typeface="EB Garamond SemiBold"/>
                <a:sym typeface="EB Garamond SemiBold"/>
              </a:rPr>
              <a:t>IMPROVEMENTS</a:t>
            </a:r>
            <a:endParaRPr>
              <a:solidFill>
                <a:schemeClr val="lt1"/>
              </a:solidFill>
              <a:latin typeface="EB Garamond SemiBold"/>
              <a:ea typeface="EB Garamond SemiBold"/>
              <a:cs typeface="EB Garamond SemiBold"/>
              <a:sym typeface="EB Garamond SemiBold"/>
            </a:endParaRPr>
          </a:p>
          <a:p>
            <a:pPr indent="0" lvl="0" marL="0" rtl="0" algn="l">
              <a:spcBef>
                <a:spcPts val="1200"/>
              </a:spcBef>
              <a:spcAft>
                <a:spcPts val="1200"/>
              </a:spcAft>
              <a:buNone/>
            </a:pPr>
            <a:r>
              <a:rPr lang="en">
                <a:solidFill>
                  <a:schemeClr val="lt1"/>
                </a:solidFill>
                <a:latin typeface="EB Garamond SemiBold"/>
                <a:ea typeface="EB Garamond SemiBold"/>
                <a:cs typeface="EB Garamond SemiBold"/>
                <a:sym typeface="EB Garamond SemiBold"/>
              </a:rPr>
              <a:t>-For future projects, it would be great to establish better communication between the group and make sure to try to start earlier. Maybe individual members can get started on small stuff and build up on it once together. </a:t>
            </a:r>
            <a:endParaRPr>
              <a:solidFill>
                <a:schemeClr val="lt1"/>
              </a:solidFill>
              <a:latin typeface="EB Garamond SemiBold"/>
              <a:ea typeface="EB Garamond SemiBold"/>
              <a:cs typeface="EB Garamond SemiBold"/>
              <a:sym typeface="EB Garamond SemiBold"/>
            </a:endParaRPr>
          </a:p>
        </p:txBody>
      </p:sp>
      <p:sp>
        <p:nvSpPr>
          <p:cNvPr id="81" name="Google Shape;81;p16"/>
          <p:cNvSpPr txBox="1"/>
          <p:nvPr>
            <p:ph idx="1" type="body"/>
          </p:nvPr>
        </p:nvSpPr>
        <p:spPr>
          <a:xfrm>
            <a:off x="4451550" y="318175"/>
            <a:ext cx="4461600" cy="2668800"/>
          </a:xfrm>
          <a:prstGeom prst="rect">
            <a:avLst/>
          </a:prstGeom>
          <a:solidFill>
            <a:srgbClr val="38761D"/>
          </a:solidFill>
          <a:ln cap="flat" cmpd="sng" w="28575">
            <a:solidFill>
              <a:srgbClr val="6AA84F"/>
            </a:solidFill>
            <a:prstDash val="solid"/>
            <a:round/>
            <a:headEnd len="sm" w="sm" type="none"/>
            <a:tailEnd len="sm" w="sm" type="none"/>
          </a:ln>
        </p:spPr>
        <p:txBody>
          <a:bodyPr anchorCtr="0" anchor="t" bIns="91425" lIns="91425" spcFirstLastPara="1" rIns="91425" wrap="square" tIns="91425">
            <a:normAutofit fontScale="77500" lnSpcReduction="20000"/>
          </a:bodyPr>
          <a:lstStyle/>
          <a:p>
            <a:pPr indent="0" lvl="0" marL="0" rtl="0" algn="l">
              <a:spcBef>
                <a:spcPts val="0"/>
              </a:spcBef>
              <a:spcAft>
                <a:spcPts val="0"/>
              </a:spcAft>
              <a:buNone/>
            </a:pPr>
            <a:r>
              <a:rPr lang="en">
                <a:solidFill>
                  <a:schemeClr val="lt1"/>
                </a:solidFill>
                <a:latin typeface="EB Garamond SemiBold"/>
                <a:ea typeface="EB Garamond SemiBold"/>
                <a:cs typeface="EB Garamond SemiBold"/>
                <a:sym typeface="EB Garamond SemiBold"/>
              </a:rPr>
              <a:t>CHALLENGES AND RESOLUTIONS</a:t>
            </a:r>
            <a:endParaRPr>
              <a:solidFill>
                <a:schemeClr val="lt1"/>
              </a:solidFill>
              <a:latin typeface="EB Garamond SemiBold"/>
              <a:ea typeface="EB Garamond SemiBold"/>
              <a:cs typeface="EB Garamond SemiBold"/>
              <a:sym typeface="EB Garamond SemiBold"/>
            </a:endParaRPr>
          </a:p>
          <a:p>
            <a:pPr indent="0" lvl="0" marL="0" rtl="0" algn="l">
              <a:spcBef>
                <a:spcPts val="1200"/>
              </a:spcBef>
              <a:spcAft>
                <a:spcPts val="0"/>
              </a:spcAft>
              <a:buNone/>
            </a:pPr>
            <a:r>
              <a:rPr lang="en">
                <a:solidFill>
                  <a:schemeClr val="lt1"/>
                </a:solidFill>
                <a:latin typeface="EB Garamond SemiBold"/>
                <a:ea typeface="EB Garamond SemiBold"/>
                <a:cs typeface="EB Garamond SemiBold"/>
                <a:sym typeface="EB Garamond SemiBold"/>
              </a:rPr>
              <a:t>-Time Management: Throughout the semester, this was probably our biggest challenge as our schedules really don’t match very well. This would result in meetings were not everyone could come and then got cancelled. </a:t>
            </a:r>
            <a:endParaRPr>
              <a:solidFill>
                <a:schemeClr val="lt1"/>
              </a:solidFill>
              <a:latin typeface="EB Garamond SemiBold"/>
              <a:ea typeface="EB Garamond SemiBold"/>
              <a:cs typeface="EB Garamond SemiBold"/>
              <a:sym typeface="EB Garamond SemiBold"/>
            </a:endParaRPr>
          </a:p>
          <a:p>
            <a:pPr indent="0" lvl="0" marL="0" rtl="0" algn="l">
              <a:spcBef>
                <a:spcPts val="1200"/>
              </a:spcBef>
              <a:spcAft>
                <a:spcPts val="0"/>
              </a:spcAft>
              <a:buNone/>
            </a:pPr>
            <a:r>
              <a:rPr lang="en">
                <a:solidFill>
                  <a:schemeClr val="lt1"/>
                </a:solidFill>
                <a:latin typeface="EB Garamond SemiBold"/>
                <a:ea typeface="EB Garamond SemiBold"/>
                <a:cs typeface="EB Garamond SemiBold"/>
                <a:sym typeface="EB Garamond SemiBold"/>
              </a:rPr>
              <a:t>-Communication: There was a lack of communication on the periods of time that were far from a deadline, which also affected our time management.</a:t>
            </a:r>
            <a:endParaRPr>
              <a:solidFill>
                <a:schemeClr val="lt1"/>
              </a:solidFill>
              <a:latin typeface="EB Garamond SemiBold"/>
              <a:ea typeface="EB Garamond SemiBold"/>
              <a:cs typeface="EB Garamond SemiBold"/>
              <a:sym typeface="EB Garamond SemiBold"/>
            </a:endParaRPr>
          </a:p>
          <a:p>
            <a:pPr indent="0" lvl="0" marL="0" rtl="0" algn="l">
              <a:spcBef>
                <a:spcPts val="1200"/>
              </a:spcBef>
              <a:spcAft>
                <a:spcPts val="1200"/>
              </a:spcAft>
              <a:buNone/>
            </a:pPr>
            <a:r>
              <a:rPr lang="en">
                <a:solidFill>
                  <a:schemeClr val="lt1"/>
                </a:solidFill>
                <a:latin typeface="EB Garamond SemiBold"/>
                <a:ea typeface="EB Garamond SemiBold"/>
                <a:cs typeface="EB Garamond SemiBold"/>
                <a:sym typeface="EB Garamond SemiBold"/>
              </a:rPr>
              <a:t>-A lot of the group members were very busy and did not have time to work on the project as they would have liked. </a:t>
            </a:r>
            <a:endParaRPr>
              <a:solidFill>
                <a:schemeClr val="lt1"/>
              </a:solidFill>
              <a:latin typeface="EB Garamond SemiBold"/>
              <a:ea typeface="EB Garamond SemiBold"/>
              <a:cs typeface="EB Garamond SemiBold"/>
              <a:sym typeface="EB Garamond SemiBo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pic>
        <p:nvPicPr>
          <p:cNvPr id="86" name="Google Shape;86;p17"/>
          <p:cNvPicPr preferRelativeResize="0"/>
          <p:nvPr/>
        </p:nvPicPr>
        <p:blipFill rotWithShape="1">
          <a:blip r:embed="rId3">
            <a:alphaModFix/>
          </a:blip>
          <a:srcRect b="0" l="0" r="0" t="15732"/>
          <a:stretch/>
        </p:blipFill>
        <p:spPr>
          <a:xfrm>
            <a:off x="0" y="0"/>
            <a:ext cx="9144000" cy="5143499"/>
          </a:xfrm>
          <a:prstGeom prst="rect">
            <a:avLst/>
          </a:prstGeom>
          <a:noFill/>
          <a:ln>
            <a:noFill/>
          </a:ln>
        </p:spPr>
      </p:pic>
      <p:sp>
        <p:nvSpPr>
          <p:cNvPr id="87" name="Google Shape;87;p17"/>
          <p:cNvSpPr txBox="1"/>
          <p:nvPr>
            <p:ph type="title"/>
          </p:nvPr>
        </p:nvSpPr>
        <p:spPr>
          <a:xfrm>
            <a:off x="357850" y="609825"/>
            <a:ext cx="3782400" cy="78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4220">
                <a:solidFill>
                  <a:schemeClr val="lt1"/>
                </a:solidFill>
                <a:latin typeface="Lobster"/>
                <a:ea typeface="Lobster"/>
                <a:cs typeface="Lobster"/>
                <a:sym typeface="Lobster"/>
              </a:rPr>
              <a:t>CONCLUSION</a:t>
            </a:r>
            <a:endParaRPr sz="4220">
              <a:solidFill>
                <a:schemeClr val="lt1"/>
              </a:solidFill>
              <a:latin typeface="Lobster"/>
              <a:ea typeface="Lobster"/>
              <a:cs typeface="Lobster"/>
              <a:sym typeface="Lobster"/>
            </a:endParaRPr>
          </a:p>
        </p:txBody>
      </p:sp>
      <p:sp>
        <p:nvSpPr>
          <p:cNvPr id="88" name="Google Shape;88;p17"/>
          <p:cNvSpPr txBox="1"/>
          <p:nvPr>
            <p:ph idx="1" type="body"/>
          </p:nvPr>
        </p:nvSpPr>
        <p:spPr>
          <a:xfrm>
            <a:off x="311700" y="1463850"/>
            <a:ext cx="4981800" cy="3416400"/>
          </a:xfrm>
          <a:prstGeom prst="rect">
            <a:avLst/>
          </a:prstGeom>
        </p:spPr>
        <p:txBody>
          <a:bodyPr anchorCtr="0" anchor="t" bIns="91425" lIns="91425" spcFirstLastPara="1" rIns="91425" wrap="square" tIns="91425">
            <a:normAutofit/>
          </a:bodyPr>
          <a:lstStyle/>
          <a:p>
            <a:pPr indent="-355600" lvl="0" marL="457200" rtl="0" algn="l">
              <a:spcBef>
                <a:spcPts val="0"/>
              </a:spcBef>
              <a:spcAft>
                <a:spcPts val="0"/>
              </a:spcAft>
              <a:buClr>
                <a:schemeClr val="lt1"/>
              </a:buClr>
              <a:buSzPts val="2000"/>
              <a:buFont typeface="EB Garamond SemiBold"/>
              <a:buChar char="-"/>
            </a:pPr>
            <a:r>
              <a:rPr lang="en" sz="2000">
                <a:solidFill>
                  <a:schemeClr val="lt1"/>
                </a:solidFill>
                <a:latin typeface="EB Garamond SemiBold"/>
                <a:ea typeface="EB Garamond SemiBold"/>
                <a:cs typeface="EB Garamond SemiBold"/>
                <a:sym typeface="EB Garamond SemiBold"/>
              </a:rPr>
              <a:t>We learned that it is ok to make some changes (or even many) to another member’s work in order for both parts to successfully work together.</a:t>
            </a:r>
            <a:endParaRPr sz="2000">
              <a:solidFill>
                <a:schemeClr val="lt1"/>
              </a:solidFill>
              <a:latin typeface="EB Garamond SemiBold"/>
              <a:ea typeface="EB Garamond SemiBold"/>
              <a:cs typeface="EB Garamond SemiBold"/>
              <a:sym typeface="EB Garamond SemiBold"/>
            </a:endParaRPr>
          </a:p>
          <a:p>
            <a:pPr indent="-355600" lvl="0" marL="457200" rtl="0" algn="l">
              <a:spcBef>
                <a:spcPts val="0"/>
              </a:spcBef>
              <a:spcAft>
                <a:spcPts val="0"/>
              </a:spcAft>
              <a:buClr>
                <a:schemeClr val="lt1"/>
              </a:buClr>
              <a:buSzPts val="2000"/>
              <a:buFont typeface="EB Garamond SemiBold"/>
              <a:buChar char="-"/>
            </a:pPr>
            <a:r>
              <a:rPr lang="en" sz="2000">
                <a:solidFill>
                  <a:schemeClr val="lt1"/>
                </a:solidFill>
                <a:latin typeface="EB Garamond SemiBold"/>
                <a:ea typeface="EB Garamond SemiBold"/>
                <a:cs typeface="EB Garamond SemiBold"/>
                <a:sym typeface="EB Garamond SemiBold"/>
              </a:rPr>
              <a:t>Even if the project wasn’t finished we all learned a little bit more about what a group project entails, and will probably have this experience in mind when we have similar projects in the future.</a:t>
            </a:r>
            <a:endParaRPr sz="2000">
              <a:solidFill>
                <a:schemeClr val="lt1"/>
              </a:solidFill>
              <a:latin typeface="EB Garamond SemiBold"/>
              <a:ea typeface="EB Garamond SemiBold"/>
              <a:cs typeface="EB Garamond SemiBold"/>
              <a:sym typeface="EB Garamond SemiBold"/>
            </a:endParaRPr>
          </a:p>
        </p:txBody>
      </p:sp>
      <p:pic>
        <p:nvPicPr>
          <p:cNvPr id="89" name="Google Shape;89;p17"/>
          <p:cNvPicPr preferRelativeResize="0"/>
          <p:nvPr/>
        </p:nvPicPr>
        <p:blipFill>
          <a:blip r:embed="rId4">
            <a:alphaModFix/>
          </a:blip>
          <a:stretch>
            <a:fillRect/>
          </a:stretch>
        </p:blipFill>
        <p:spPr>
          <a:xfrm>
            <a:off x="6080050" y="609825"/>
            <a:ext cx="2358000" cy="3334295"/>
          </a:xfrm>
          <a:prstGeom prst="rect">
            <a:avLst/>
          </a:prstGeom>
          <a:noFill/>
          <a:ln cap="flat" cmpd="sng" w="38100">
            <a:solidFill>
              <a:srgbClr val="660000"/>
            </a:solidFill>
            <a:prstDash val="solid"/>
            <a:round/>
            <a:headEnd len="sm" w="sm" type="none"/>
            <a:tailEnd len="sm" w="sm" type="none"/>
          </a:ln>
        </p:spPr>
      </p:pic>
      <p:sp>
        <p:nvSpPr>
          <p:cNvPr id="90" name="Google Shape;90;p17"/>
          <p:cNvSpPr txBox="1"/>
          <p:nvPr>
            <p:ph idx="1" type="body"/>
          </p:nvPr>
        </p:nvSpPr>
        <p:spPr>
          <a:xfrm>
            <a:off x="5949700" y="3944125"/>
            <a:ext cx="2618700" cy="442800"/>
          </a:xfrm>
          <a:prstGeom prst="rect">
            <a:avLst/>
          </a:prstGeom>
        </p:spPr>
        <p:txBody>
          <a:bodyPr anchorCtr="0" anchor="t" bIns="91425" lIns="91425" spcFirstLastPara="1" rIns="91425" wrap="square" tIns="91425">
            <a:normAutofit fontScale="92500"/>
          </a:bodyPr>
          <a:lstStyle/>
          <a:p>
            <a:pPr indent="0" lvl="0" marL="0" rtl="0" algn="ctr">
              <a:spcBef>
                <a:spcPts val="0"/>
              </a:spcBef>
              <a:spcAft>
                <a:spcPts val="1200"/>
              </a:spcAft>
              <a:buNone/>
            </a:pPr>
            <a:r>
              <a:rPr i="1" lang="en">
                <a:highlight>
                  <a:schemeClr val="lt1"/>
                </a:highlight>
              </a:rPr>
              <a:t>Inspirational quote </a:t>
            </a:r>
            <a:endParaRPr i="1">
              <a:highlight>
                <a:schemeClr val="lt1"/>
              </a:highlight>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